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3">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3">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850900" y="1270000"/>
            <a:ext cx="11303000" cy="3505200"/>
          </a:xfrm>
          <a:prstGeom prst="rect">
            <a:avLst/>
          </a:prstGeom>
        </p:spPr>
        <p:txBody>
          <a:bodyPr anchor="b"/>
          <a:lstStyle/>
          <a:p>
            <a:pPr/>
            <a:r>
              <a:t>Title Text</a:t>
            </a:r>
          </a:p>
        </p:txBody>
      </p:sp>
      <p:sp>
        <p:nvSpPr>
          <p:cNvPr id="12" name="Body Level One…"/>
          <p:cNvSpPr txBox="1"/>
          <p:nvPr>
            <p:ph type="body" sz="quarter"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2"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solidFill>
                  <a:srgbClr val="73BFFF"/>
                </a:solidFill>
                <a:effectLst>
                  <a:outerShdw sx="100000" sy="100000" kx="0" ky="0" algn="b" rotWithShape="0" blurRad="38100" dist="36285" dir="2700000">
                    <a:srgbClr val="000000">
                      <a:alpha val="48000"/>
                    </a:srgbClr>
                  </a:outerShdw>
                </a:effectLst>
                <a:latin typeface="Helvetica Neue"/>
                <a:ea typeface="Helvetica Neue"/>
                <a:cs typeface="Helvetica Neue"/>
                <a:sym typeface="Helvetica Neue"/>
              </a:defRPr>
            </a:lvl1pPr>
          </a:lstStyle>
          <a:p>
            <a:pPr/>
            <a:r>
              <a:t>–Johnny Appleseed</a:t>
            </a:r>
          </a:p>
        </p:txBody>
      </p:sp>
      <p:sp>
        <p:nvSpPr>
          <p:cNvPr id="93" name="“Type a quote here.”"/>
          <p:cNvSpPr txBox="1"/>
          <p:nvPr>
            <p:ph type="body" sz="quarter" idx="14"/>
          </p:nvPr>
        </p:nvSpPr>
        <p:spPr>
          <a:xfrm>
            <a:off x="1270000" y="4267200"/>
            <a:ext cx="10464800" cy="647700"/>
          </a:xfrm>
          <a:prstGeom prst="rect">
            <a:avLst/>
          </a:prstGeom>
        </p:spPr>
        <p:txBody>
          <a:bodyPr>
            <a:spAutoFit/>
          </a:bodyPr>
          <a:lstStyle>
            <a:lvl1pPr marL="0" indent="0" algn="ctr">
              <a:spcBef>
                <a:spcPts val="0"/>
              </a:spcBef>
              <a:buSzTx/>
              <a:buNone/>
              <a:defRPr>
                <a:effectLst>
                  <a:outerShdw sx="100000" sy="100000" kx="0" ky="0" algn="b" rotWithShape="0" blurRad="38100" dist="54428" dir="2700000">
                    <a:srgbClr val="000000">
                      <a:alpha val="48000"/>
                    </a:srgbClr>
                  </a:outerShdw>
                </a:effectLst>
              </a:defRPr>
            </a:lvl1pPr>
          </a:lstStyle>
          <a:p>
            <a:pPr/>
            <a:r>
              <a:t>“Type a quote here.” </a:t>
            </a:r>
          </a:p>
        </p:txBody>
      </p:sp>
      <p:sp>
        <p:nvSpPr>
          <p:cNvPr id="9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1" name="143070724_2880x2159.jpeg"/>
          <p:cNvSpPr/>
          <p:nvPr>
            <p:ph type="pic" idx="13"/>
          </p:nvPr>
        </p:nvSpPr>
        <p:spPr>
          <a:xfrm>
            <a:off x="0" y="0"/>
            <a:ext cx="13010823" cy="9753601"/>
          </a:xfrm>
          <a:prstGeom prst="rect">
            <a:avLst/>
          </a:prstGeom>
        </p:spPr>
        <p:txBody>
          <a:bodyPr lIns="91439" tIns="45719" rIns="91439" bIns="45719" anchor="t">
            <a:noAutofit/>
          </a:bodyPr>
          <a:lstStyle/>
          <a:p>
            <a:pPr/>
          </a:p>
        </p:txBody>
      </p:sp>
      <p:sp>
        <p:nvSpPr>
          <p:cNvPr id="10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774700" y="646263"/>
            <a:ext cx="11417300" cy="8559012"/>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787400" y="6807200"/>
            <a:ext cx="11430000" cy="1219200"/>
          </a:xfrm>
          <a:prstGeom prst="rect">
            <a:avLst/>
          </a:prstGeom>
        </p:spPr>
        <p:txBody>
          <a:bodyPr anchor="b"/>
          <a:lstStyle/>
          <a:p>
            <a:pPr/>
            <a:r>
              <a:t>Title Text</a:t>
            </a:r>
          </a:p>
        </p:txBody>
      </p:sp>
      <p:sp>
        <p:nvSpPr>
          <p:cNvPr id="2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29" name="Title Text"/>
          <p:cNvSpPr txBox="1"/>
          <p:nvPr>
            <p:ph type="title"/>
          </p:nvPr>
        </p:nvSpPr>
        <p:spPr>
          <a:xfrm>
            <a:off x="787400" y="3657600"/>
            <a:ext cx="11430000" cy="2438400"/>
          </a:xfrm>
          <a:prstGeom prst="rect">
            <a:avLst/>
          </a:prstGeom>
        </p:spPr>
        <p:txBody>
          <a:bodyPr/>
          <a:lstStyle/>
          <a:p>
            <a:pPr/>
            <a:r>
              <a:t>Title Text</a:t>
            </a:r>
          </a:p>
        </p:txBody>
      </p:sp>
      <p:sp>
        <p:nvSpPr>
          <p:cNvPr id="3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7" name="143070716_1012x1350.jpeg"/>
          <p:cNvSpPr/>
          <p:nvPr>
            <p:ph type="pic" sz="half" idx="13"/>
          </p:nvPr>
        </p:nvSpPr>
        <p:spPr>
          <a:xfrm>
            <a:off x="7010400" y="1257300"/>
            <a:ext cx="5407529" cy="7213600"/>
          </a:xfrm>
          <a:prstGeom prst="rect">
            <a:avLst/>
          </a:prstGeom>
          <a:ln w="9525">
            <a:round/>
          </a:ln>
        </p:spPr>
        <p:txBody>
          <a:bodyPr lIns="91439" tIns="45719" rIns="91439" bIns="45719" anchor="t">
            <a:noAutofit/>
          </a:bodyPr>
          <a:lstStyle/>
          <a:p>
            <a:pPr/>
          </a:p>
        </p:txBody>
      </p:sp>
      <p:sp>
        <p:nvSpPr>
          <p:cNvPr id="38" name="Title Text"/>
          <p:cNvSpPr txBox="1"/>
          <p:nvPr>
            <p:ph type="title"/>
          </p:nvPr>
        </p:nvSpPr>
        <p:spPr>
          <a:xfrm>
            <a:off x="787400" y="1384300"/>
            <a:ext cx="5638800" cy="3505200"/>
          </a:xfrm>
          <a:prstGeom prst="rect">
            <a:avLst/>
          </a:prstGeom>
        </p:spPr>
        <p:txBody>
          <a:bodyPr anchor="b"/>
          <a:lstStyle/>
          <a:p>
            <a:pPr/>
            <a:r>
              <a:t>Title Text</a:t>
            </a:r>
          </a:p>
        </p:txBody>
      </p:sp>
      <p:sp>
        <p:nvSpPr>
          <p:cNvPr id="39" name="Body Level One…"/>
          <p:cNvSpPr txBox="1"/>
          <p:nvPr>
            <p:ph type="body" sz="quarter" idx="1"/>
          </p:nvPr>
        </p:nvSpPr>
        <p:spPr>
          <a:xfrm>
            <a:off x="787400" y="4876800"/>
            <a:ext cx="5638800" cy="3759200"/>
          </a:xfrm>
          <a:prstGeom prst="rect">
            <a:avLst/>
          </a:prstGeom>
        </p:spPr>
        <p:txBody>
          <a:bodyPr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4" name="143070716_1012x1350.jpeg"/>
          <p:cNvSpPr/>
          <p:nvPr>
            <p:ph type="pic" sz="half" idx="13"/>
          </p:nvPr>
        </p:nvSpPr>
        <p:spPr>
          <a:xfrm>
            <a:off x="7213600" y="2273300"/>
            <a:ext cx="5016500" cy="6692011"/>
          </a:xfrm>
          <a:prstGeom prst="rect">
            <a:avLst/>
          </a:prstGeom>
          <a:ln w="9525">
            <a:round/>
          </a:ln>
        </p:spPr>
        <p:txBody>
          <a:bodyPr lIns="91439" tIns="45719" rIns="91439" bIns="45719" anchor="t">
            <a:noAutofit/>
          </a:bodyPr>
          <a:lstStyle/>
          <a:p>
            <a:pPr/>
          </a:p>
        </p:txBody>
      </p:sp>
      <p:sp>
        <p:nvSpPr>
          <p:cNvPr id="65" name="Title Text"/>
          <p:cNvSpPr txBox="1"/>
          <p:nvPr>
            <p:ph type="title"/>
          </p:nvPr>
        </p:nvSpPr>
        <p:spPr>
          <a:prstGeom prst="rect">
            <a:avLst/>
          </a:prstGeom>
        </p:spPr>
        <p:txBody>
          <a:bodyPr/>
          <a:lstStyle/>
          <a:p>
            <a:pPr/>
            <a:r>
              <a:t>Title Text</a:t>
            </a:r>
          </a:p>
        </p:txBody>
      </p:sp>
      <p:sp>
        <p:nvSpPr>
          <p:cNvPr id="66" name="Body Level One…"/>
          <p:cNvSpPr txBox="1"/>
          <p:nvPr>
            <p:ph type="body" sz="half" idx="1"/>
          </p:nvPr>
        </p:nvSpPr>
        <p:spPr>
          <a:xfrm>
            <a:off x="787400" y="2768600"/>
            <a:ext cx="54229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4"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2" name="143070718_1000x750.jpeg"/>
          <p:cNvSpPr/>
          <p:nvPr>
            <p:ph type="pic" sz="quarter" idx="13"/>
          </p:nvPr>
        </p:nvSpPr>
        <p:spPr>
          <a:xfrm>
            <a:off x="6808750" y="5099998"/>
            <a:ext cx="5370687" cy="4028015"/>
          </a:xfrm>
          <a:prstGeom prst="rect">
            <a:avLst/>
          </a:prstGeom>
          <a:ln w="9525">
            <a:round/>
          </a:ln>
        </p:spPr>
        <p:txBody>
          <a:bodyPr lIns="91439" tIns="45719" rIns="91439" bIns="45719" anchor="t">
            <a:noAutofit/>
          </a:bodyPr>
          <a:lstStyle/>
          <a:p>
            <a:pPr/>
          </a:p>
        </p:txBody>
      </p:sp>
      <p:sp>
        <p:nvSpPr>
          <p:cNvPr id="83" name="143070724_2880x2159.jpeg"/>
          <p:cNvSpPr/>
          <p:nvPr>
            <p:ph type="pic" sz="quarter" idx="14"/>
          </p:nvPr>
        </p:nvSpPr>
        <p:spPr>
          <a:xfrm>
            <a:off x="6858000" y="965200"/>
            <a:ext cx="5318754" cy="3987219"/>
          </a:xfrm>
          <a:prstGeom prst="rect">
            <a:avLst/>
          </a:prstGeom>
          <a:ln w="9525">
            <a:round/>
          </a:ln>
        </p:spPr>
        <p:txBody>
          <a:bodyPr lIns="91439" tIns="45719" rIns="91439" bIns="45719" anchor="t">
            <a:noAutofit/>
          </a:bodyPr>
          <a:lstStyle/>
          <a:p>
            <a:pPr/>
          </a:p>
        </p:txBody>
      </p:sp>
      <p:sp>
        <p:nvSpPr>
          <p:cNvPr id="84" name="143070716_1012x1350.jpeg"/>
          <p:cNvSpPr/>
          <p:nvPr>
            <p:ph type="pic" sz="half" idx="15"/>
          </p:nvPr>
        </p:nvSpPr>
        <p:spPr>
          <a:xfrm>
            <a:off x="1155700" y="1244600"/>
            <a:ext cx="5407496" cy="7213600"/>
          </a:xfrm>
          <a:prstGeom prst="rect">
            <a:avLst/>
          </a:prstGeom>
          <a:ln w="9525">
            <a:round/>
          </a:ln>
        </p:spPr>
        <p:txBody>
          <a:bodyPr lIns="91439" tIns="45719" rIns="91439" bIns="45719" anchor="t">
            <a:noAutofit/>
          </a:bodyPr>
          <a:lstStyle/>
          <a:p>
            <a:pPr/>
          </a:p>
        </p:txBody>
      </p:sp>
      <p:sp>
        <p:nvSpPr>
          <p:cNvPr id="85" name="Slide Number"/>
          <p:cNvSpPr txBox="1"/>
          <p:nvPr>
            <p:ph type="sldNum" sz="quarter" idx="2"/>
          </p:nvPr>
        </p:nvSpPr>
        <p:spPr>
          <a:xfrm>
            <a:off x="12534899" y="9311678"/>
            <a:ext cx="312015" cy="312344"/>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371600"/>
            <a:ext cx="11430000" cy="701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2536220" y="9311678"/>
            <a:ext cx="312015" cy="312344"/>
          </a:xfrm>
          <a:prstGeom prst="rect">
            <a:avLst/>
          </a:prstGeom>
          <a:ln w="12700">
            <a:miter lim="400000"/>
          </a:ln>
        </p:spPr>
        <p:txBody>
          <a:bodyPr wrap="none" lIns="50800" tIns="50800" rIns="50800" bIns="50800" anchor="ctr">
            <a:spAutoFit/>
          </a:bodyPr>
          <a:lstStyle>
            <a:lvl1pPr algn="r">
              <a:defRPr b="1" sz="1400">
                <a:solidFill>
                  <a:srgbClr val="FFFFFF">
                    <a:alpha val="70000"/>
                  </a:srgbClr>
                </a:solidFill>
                <a:latin typeface="Helvetica Neue"/>
                <a:ea typeface="Helvetica Neue"/>
                <a:cs typeface="Helvetica Neue"/>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b="0" baseline="0" cap="none" i="0" spc="0" strike="noStrike" sz="72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titleStyle>
    <p:bodyStyle>
      <a:lvl1pPr marL="444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1pPr>
      <a:lvl2pPr marL="889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2pPr>
      <a:lvl3pPr marL="1333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3pPr>
      <a:lvl4pPr marL="1778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4pPr>
      <a:lvl5pPr marL="2222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5pPr>
      <a:lvl6pPr marL="2667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6pPr>
      <a:lvl7pPr marL="3111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7pPr>
      <a:lvl8pPr marL="35560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8pPr>
      <a:lvl9pPr marL="4000500" marR="0" indent="-444500" algn="l" defTabSz="584200" rtl="0" latinLnBrk="0">
        <a:lnSpc>
          <a:spcPct val="100000"/>
        </a:lnSpc>
        <a:spcBef>
          <a:spcPts val="3600"/>
        </a:spcBef>
        <a:spcAft>
          <a:spcPts val="0"/>
        </a:spcAft>
        <a:buClrTx/>
        <a:buSzPct val="30000"/>
        <a:buFontTx/>
        <a:buBlip>
          <a:blip r:embed="rId3"/>
        </a:buBlip>
        <a:tabLst/>
        <a:defRPr b="0" baseline="0" cap="none" i="0" spc="0" strike="noStrike" sz="3600" u="none">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oifesnotes.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Introduction to Paper One"/>
          <p:cNvSpPr txBox="1"/>
          <p:nvPr>
            <p:ph type="ctrTitle"/>
          </p:nvPr>
        </p:nvSpPr>
        <p:spPr>
          <a:prstGeom prst="rect">
            <a:avLst/>
          </a:prstGeom>
        </p:spPr>
        <p:txBody>
          <a:bodyPr/>
          <a:lstStyle/>
          <a:p>
            <a:pPr/>
            <a:r>
              <a:t>Introduction to Paper One</a:t>
            </a:r>
          </a:p>
        </p:txBody>
      </p:sp>
      <p:sp>
        <p:nvSpPr>
          <p:cNvPr id="119" name="Aoife O’Driscoll…"/>
          <p:cNvSpPr txBox="1"/>
          <p:nvPr>
            <p:ph type="subTitle" sz="quarter" idx="1"/>
          </p:nvPr>
        </p:nvSpPr>
        <p:spPr>
          <a:prstGeom prst="rect">
            <a:avLst/>
          </a:prstGeom>
        </p:spPr>
        <p:txBody>
          <a:bodyPr/>
          <a:lstStyle/>
          <a:p>
            <a:pPr/>
            <a:r>
              <a:t>Aoife O’Driscoll</a:t>
            </a:r>
          </a:p>
          <a:p>
            <a:pPr/>
            <a:r>
              <a:rPr u="sng">
                <a:hlinkClick r:id="rId2" invalidUrl="" action="" tgtFrame="" tooltip="" history="1" highlightClick="0" endSnd="0"/>
              </a:rPr>
              <a:t>www.aoifesnotes.com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Image" descr="Image"/>
          <p:cNvPicPr>
            <a:picLocks noChangeAspect="0"/>
          </p:cNvPicPr>
          <p:nvPr>
            <p:ph type="pic" idx="13"/>
          </p:nvPr>
        </p:nvPicPr>
        <p:blipFill>
          <a:blip r:embed="rId2">
            <a:extLst/>
          </a:blip>
          <a:stretch>
            <a:fillRect/>
          </a:stretch>
        </p:blipFill>
        <p:spPr>
          <a:xfrm>
            <a:off x="7023100" y="2565400"/>
            <a:ext cx="5397500" cy="6121400"/>
          </a:xfrm>
          <a:prstGeom prst="rect">
            <a:avLst/>
          </a:prstGeom>
        </p:spPr>
      </p:pic>
      <p:sp>
        <p:nvSpPr>
          <p:cNvPr id="122" name="Layout"/>
          <p:cNvSpPr txBox="1"/>
          <p:nvPr>
            <p:ph type="title"/>
          </p:nvPr>
        </p:nvSpPr>
        <p:spPr>
          <a:prstGeom prst="rect">
            <a:avLst/>
          </a:prstGeom>
        </p:spPr>
        <p:txBody>
          <a:bodyPr/>
          <a:lstStyle/>
          <a:p>
            <a:pPr/>
            <a:r>
              <a:t>Layout</a:t>
            </a:r>
          </a:p>
        </p:txBody>
      </p:sp>
      <p:sp>
        <p:nvSpPr>
          <p:cNvPr id="123" name="Both Paper One and Paper Two are worth 200 marks each, for a total of 400 marks for Leaving Cert English.…"/>
          <p:cNvSpPr txBox="1"/>
          <p:nvPr>
            <p:ph type="body" sz="half" idx="1"/>
          </p:nvPr>
        </p:nvSpPr>
        <p:spPr>
          <a:prstGeom prst="rect">
            <a:avLst/>
          </a:prstGeom>
        </p:spPr>
        <p:txBody>
          <a:bodyPr/>
          <a:lstStyle/>
          <a:p>
            <a:pPr marL="351155" indent="-351155" defTabSz="461518">
              <a:spcBef>
                <a:spcPts val="2800"/>
              </a:spcBef>
              <a:buBlip>
                <a:blip r:embed="rId3"/>
              </a:buBlip>
              <a:defRPr sz="2844">
                <a:effectLst>
                  <a:outerShdw sx="100000" sy="100000" kx="0" ky="0" algn="b" rotWithShape="0" blurRad="40132" dist="30099" dir="5400000">
                    <a:srgbClr val="000000"/>
                  </a:outerShdw>
                </a:effectLst>
              </a:defRPr>
            </a:pPr>
            <a:r>
              <a:t>Both Paper One and Paper Two are worth </a:t>
            </a:r>
            <a:r>
              <a:rPr b="1">
                <a:latin typeface="Helvetica Neue"/>
                <a:ea typeface="Helvetica Neue"/>
                <a:cs typeface="Helvetica Neue"/>
                <a:sym typeface="Helvetica Neue"/>
              </a:rPr>
              <a:t>200</a:t>
            </a:r>
            <a:r>
              <a:t> marks each, for a total of </a:t>
            </a:r>
            <a:r>
              <a:rPr b="1">
                <a:latin typeface="Helvetica Neue"/>
                <a:ea typeface="Helvetica Neue"/>
                <a:cs typeface="Helvetica Neue"/>
                <a:sym typeface="Helvetica Neue"/>
              </a:rPr>
              <a:t>400</a:t>
            </a:r>
            <a:r>
              <a:t> marks for Leaving Cert English.</a:t>
            </a:r>
          </a:p>
          <a:p>
            <a:pPr marL="351155" indent="-351155" defTabSz="461518">
              <a:spcBef>
                <a:spcPts val="2800"/>
              </a:spcBef>
              <a:buBlip>
                <a:blip r:embed="rId3"/>
              </a:buBlip>
              <a:defRPr sz="2844">
                <a:effectLst>
                  <a:outerShdw sx="100000" sy="100000" kx="0" ky="0" algn="b" rotWithShape="0" blurRad="40132" dist="30099" dir="5400000">
                    <a:srgbClr val="000000"/>
                  </a:outerShdw>
                </a:effectLst>
              </a:defRPr>
            </a:pPr>
            <a:r>
              <a:t>Be sure to spend </a:t>
            </a:r>
            <a:r>
              <a:rPr b="1">
                <a:latin typeface="Helvetica Neue"/>
                <a:ea typeface="Helvetica Neue"/>
                <a:cs typeface="Helvetica Neue"/>
                <a:sym typeface="Helvetica Neue"/>
              </a:rPr>
              <a:t>equal time</a:t>
            </a:r>
            <a:r>
              <a:t> revising and preparing material for both papers. </a:t>
            </a:r>
          </a:p>
          <a:p>
            <a:pPr marL="351155" indent="-351155" defTabSz="461518">
              <a:spcBef>
                <a:spcPts val="2800"/>
              </a:spcBef>
              <a:buBlip>
                <a:blip r:embed="rId3"/>
              </a:buBlip>
              <a:defRPr sz="2844">
                <a:effectLst>
                  <a:outerShdw sx="100000" sy="100000" kx="0" ky="0" algn="b" rotWithShape="0" blurRad="40132" dist="30099" dir="5400000">
                    <a:srgbClr val="000000"/>
                  </a:outerShdw>
                </a:effectLst>
              </a:defRPr>
            </a:pPr>
            <a:r>
              <a:t>You do not have to have every practice answer corrected: re-read them yourself with a critical eye.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Division of Marks and Time"/>
          <p:cNvSpPr txBox="1"/>
          <p:nvPr>
            <p:ph type="title"/>
          </p:nvPr>
        </p:nvSpPr>
        <p:spPr>
          <a:prstGeom prst="rect">
            <a:avLst/>
          </a:prstGeom>
        </p:spPr>
        <p:txBody>
          <a:bodyPr/>
          <a:lstStyle/>
          <a:p>
            <a:pPr/>
            <a:r>
              <a:t>Division of Marks and Time</a:t>
            </a:r>
          </a:p>
        </p:txBody>
      </p:sp>
      <p:sp>
        <p:nvSpPr>
          <p:cNvPr id="126" name="Total time for Paper 1 - 2 hours and 50 minutes…"/>
          <p:cNvSpPr txBox="1"/>
          <p:nvPr>
            <p:ph type="body" idx="1"/>
          </p:nvPr>
        </p:nvSpPr>
        <p:spPr>
          <a:prstGeom prst="rect">
            <a:avLst/>
          </a:prstGeom>
        </p:spPr>
        <p:txBody>
          <a:bodyPr/>
          <a:lstStyle/>
          <a:p>
            <a:pPr>
              <a:buBlip>
                <a:blip r:embed="rId2"/>
              </a:buBlip>
            </a:pPr>
            <a:r>
              <a:t>Total time for Paper 1 - </a:t>
            </a:r>
            <a:r>
              <a:rPr b="1">
                <a:latin typeface="Helvetica Neue"/>
                <a:ea typeface="Helvetica Neue"/>
                <a:cs typeface="Helvetica Neue"/>
                <a:sym typeface="Helvetica Neue"/>
              </a:rPr>
              <a:t>2 hours and 50 minutes</a:t>
            </a:r>
            <a:endParaRPr b="1">
              <a:latin typeface="Helvetica Neue"/>
              <a:ea typeface="Helvetica Neue"/>
              <a:cs typeface="Helvetica Neue"/>
              <a:sym typeface="Helvetica Neue"/>
            </a:endParaRPr>
          </a:p>
          <a:p>
            <a:pPr>
              <a:buBlip>
                <a:blip r:embed="rId2"/>
              </a:buBlip>
            </a:pPr>
            <a:r>
              <a:t>Comprehension Question A - 50 marks - </a:t>
            </a:r>
            <a:r>
              <a:rPr b="1">
                <a:latin typeface="Helvetica Neue"/>
                <a:ea typeface="Helvetica Neue"/>
                <a:cs typeface="Helvetica Neue"/>
                <a:sym typeface="Helvetica Neue"/>
              </a:rPr>
              <a:t>45 minutes</a:t>
            </a:r>
            <a:endParaRPr b="1">
              <a:latin typeface="Helvetica Neue"/>
              <a:ea typeface="Helvetica Neue"/>
              <a:cs typeface="Helvetica Neue"/>
              <a:sym typeface="Helvetica Neue"/>
            </a:endParaRPr>
          </a:p>
          <a:p>
            <a:pPr>
              <a:buBlip>
                <a:blip r:embed="rId2"/>
              </a:buBlip>
            </a:pPr>
            <a:r>
              <a:t>Comprehension Question B - 50 marks - </a:t>
            </a:r>
            <a:r>
              <a:rPr b="1">
                <a:latin typeface="Helvetica Neue"/>
                <a:ea typeface="Helvetica Neue"/>
                <a:cs typeface="Helvetica Neue"/>
                <a:sym typeface="Helvetica Neue"/>
              </a:rPr>
              <a:t>45 minutes</a:t>
            </a:r>
            <a:endParaRPr b="1">
              <a:latin typeface="Helvetica Neue"/>
              <a:ea typeface="Helvetica Neue"/>
              <a:cs typeface="Helvetica Neue"/>
              <a:sym typeface="Helvetica Neue"/>
            </a:endParaRPr>
          </a:p>
          <a:p>
            <a:pPr>
              <a:buBlip>
                <a:blip r:embed="rId2"/>
              </a:buBlip>
            </a:pPr>
            <a:r>
              <a:t>Composition - 100 marks - </a:t>
            </a:r>
            <a:r>
              <a:rPr b="1">
                <a:latin typeface="Helvetica Neue"/>
                <a:ea typeface="Helvetica Neue"/>
                <a:cs typeface="Helvetica Neue"/>
                <a:sym typeface="Helvetica Neue"/>
              </a:rPr>
              <a:t>1 hour and 20 minutes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age" descr="Image"/>
          <p:cNvPicPr>
            <a:picLocks noChangeAspect="0"/>
          </p:cNvPicPr>
          <p:nvPr>
            <p:ph type="pic" idx="13"/>
          </p:nvPr>
        </p:nvPicPr>
        <p:blipFill>
          <a:blip r:embed="rId2">
            <a:extLst/>
          </a:blip>
          <a:stretch>
            <a:fillRect/>
          </a:stretch>
        </p:blipFill>
        <p:spPr>
          <a:xfrm>
            <a:off x="6150173" y="3333750"/>
            <a:ext cx="6697664" cy="4584701"/>
          </a:xfrm>
          <a:prstGeom prst="rect">
            <a:avLst/>
          </a:prstGeom>
        </p:spPr>
      </p:pic>
      <p:sp>
        <p:nvSpPr>
          <p:cNvPr id="129" name="PCLM Marking Scheme"/>
          <p:cNvSpPr txBox="1"/>
          <p:nvPr>
            <p:ph type="title"/>
          </p:nvPr>
        </p:nvSpPr>
        <p:spPr>
          <a:prstGeom prst="rect">
            <a:avLst/>
          </a:prstGeom>
        </p:spPr>
        <p:txBody>
          <a:bodyPr/>
          <a:lstStyle/>
          <a:p>
            <a:pPr/>
            <a:r>
              <a:t>PCLM Marking Scheme</a:t>
            </a:r>
          </a:p>
        </p:txBody>
      </p:sp>
      <p:sp>
        <p:nvSpPr>
          <p:cNvPr id="130" name="P= Clarity of Purpose…"/>
          <p:cNvSpPr txBox="1"/>
          <p:nvPr>
            <p:ph type="body" sz="half" idx="1"/>
          </p:nvPr>
        </p:nvSpPr>
        <p:spPr>
          <a:prstGeom prst="rect">
            <a:avLst/>
          </a:prstGeom>
        </p:spPr>
        <p:txBody>
          <a:bodyPr/>
          <a:lstStyle/>
          <a:p>
            <a:pPr>
              <a:buBlip>
                <a:blip r:embed="rId3"/>
              </a:buBlip>
            </a:pPr>
            <a:r>
              <a:t>P= Clarity of Purpose</a:t>
            </a:r>
          </a:p>
          <a:p>
            <a:pPr>
              <a:buBlip>
                <a:blip r:embed="rId3"/>
              </a:buBlip>
            </a:pPr>
            <a:r>
              <a:t>C= Coherence of Delivery</a:t>
            </a:r>
          </a:p>
          <a:p>
            <a:pPr>
              <a:buBlip>
                <a:blip r:embed="rId3"/>
              </a:buBlip>
            </a:pPr>
            <a:r>
              <a:t>L = Efficiency of Language</a:t>
            </a:r>
          </a:p>
          <a:p>
            <a:pPr>
              <a:buBlip>
                <a:blip r:embed="rId3"/>
              </a:buBlip>
            </a:pPr>
            <a:r>
              <a:t>M = Mechanics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Image" descr="Image"/>
          <p:cNvPicPr>
            <a:picLocks noChangeAspect="0"/>
          </p:cNvPicPr>
          <p:nvPr>
            <p:ph type="pic" idx="13"/>
          </p:nvPr>
        </p:nvPicPr>
        <p:blipFill>
          <a:blip r:embed="rId2">
            <a:extLst/>
          </a:blip>
          <a:stretch>
            <a:fillRect/>
          </a:stretch>
        </p:blipFill>
        <p:spPr>
          <a:xfrm>
            <a:off x="6117232" y="2704620"/>
            <a:ext cx="6681061" cy="5842960"/>
          </a:xfrm>
          <a:prstGeom prst="rect">
            <a:avLst/>
          </a:prstGeom>
        </p:spPr>
      </p:pic>
      <p:sp>
        <p:nvSpPr>
          <p:cNvPr id="133" name="Helpful video from Cian Hogan at the Institute of Education"/>
          <p:cNvSpPr txBox="1"/>
          <p:nvPr>
            <p:ph type="title"/>
          </p:nvPr>
        </p:nvSpPr>
        <p:spPr>
          <a:prstGeom prst="rect">
            <a:avLst/>
          </a:prstGeom>
        </p:spPr>
        <p:txBody>
          <a:bodyPr/>
          <a:lstStyle>
            <a:lvl1pPr defTabSz="549148">
              <a:defRPr sz="6768">
                <a:effectLst>
                  <a:outerShdw sx="100000" sy="100000" kx="0" ky="0" algn="b" rotWithShape="0" blurRad="47752" dist="35814" dir="5400000">
                    <a:srgbClr val="000000"/>
                  </a:outerShdw>
                </a:effectLst>
              </a:defRPr>
            </a:lvl1pPr>
          </a:lstStyle>
          <a:p>
            <a:pPr/>
            <a:r>
              <a:t>Helpful video from Cian Hogan at the Institute of Education</a:t>
            </a:r>
          </a:p>
        </p:txBody>
      </p:sp>
      <p:sp>
        <p:nvSpPr>
          <p:cNvPr id="134" name="Cian Hogan is a teacher at the Institute of Education and the author of Leaving Cert English poetry books. Here, he explains the PCLM marking scheme.…"/>
          <p:cNvSpPr txBox="1"/>
          <p:nvPr>
            <p:ph type="body" sz="half" idx="1"/>
          </p:nvPr>
        </p:nvSpPr>
        <p:spPr>
          <a:prstGeom prst="rect">
            <a:avLst/>
          </a:prstGeom>
        </p:spPr>
        <p:txBody>
          <a:bodyPr/>
          <a:lstStyle/>
          <a:p>
            <a:pPr marL="413384" indent="-413384" defTabSz="543305">
              <a:spcBef>
                <a:spcPts val="3300"/>
              </a:spcBef>
              <a:buBlip>
                <a:blip r:embed="rId3"/>
              </a:buBlip>
              <a:defRPr sz="3348">
                <a:effectLst>
                  <a:outerShdw sx="100000" sy="100000" kx="0" ky="0" algn="b" rotWithShape="0" blurRad="47244" dist="35433" dir="5400000">
                    <a:srgbClr val="000000"/>
                  </a:outerShdw>
                </a:effectLst>
              </a:defRPr>
            </a:pPr>
            <a:r>
              <a:t>Cian Hogan is a teacher at the Institute of Education and the author of Leaving Cert English poetry books. Here, he explains the PCLM marking scheme.</a:t>
            </a:r>
          </a:p>
          <a:p>
            <a:pPr marL="413384" indent="-413384" defTabSz="543305">
              <a:spcBef>
                <a:spcPts val="3300"/>
              </a:spcBef>
              <a:buBlip>
                <a:blip r:embed="rId3"/>
              </a:buBlip>
              <a:defRPr sz="3348">
                <a:effectLst>
                  <a:outerShdw sx="100000" sy="100000" kx="0" ky="0" algn="b" rotWithShape="0" blurRad="47244" dist="35433" dir="5400000">
                    <a:srgbClr val="000000"/>
                  </a:outerShdw>
                </a:effectLst>
              </a:defRPr>
            </a:pPr>
            <a:r>
              <a:t>https://www.instituteofeducation.ie/studynotes/exam-times-supplement-3-english/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age" descr="Image"/>
          <p:cNvPicPr>
            <a:picLocks noChangeAspect="0"/>
          </p:cNvPicPr>
          <p:nvPr>
            <p:ph type="pic" idx="13"/>
          </p:nvPr>
        </p:nvPicPr>
        <p:blipFill>
          <a:blip r:embed="rId2">
            <a:extLst/>
          </a:blip>
          <a:stretch>
            <a:fillRect/>
          </a:stretch>
        </p:blipFill>
        <p:spPr>
          <a:xfrm>
            <a:off x="7023100" y="2565400"/>
            <a:ext cx="5397500" cy="6121400"/>
          </a:xfrm>
          <a:prstGeom prst="rect">
            <a:avLst/>
          </a:prstGeom>
        </p:spPr>
      </p:pic>
      <p:sp>
        <p:nvSpPr>
          <p:cNvPr id="137" name="Theme - Each year the paper is based around a certain theme"/>
          <p:cNvSpPr txBox="1"/>
          <p:nvPr>
            <p:ph type="title"/>
          </p:nvPr>
        </p:nvSpPr>
        <p:spPr>
          <a:prstGeom prst="rect">
            <a:avLst/>
          </a:prstGeom>
        </p:spPr>
        <p:txBody>
          <a:bodyPr/>
          <a:lstStyle>
            <a:lvl1pPr defTabSz="531622">
              <a:defRPr sz="6552">
                <a:effectLst>
                  <a:outerShdw sx="100000" sy="100000" kx="0" ky="0" algn="b" rotWithShape="0" blurRad="46228" dist="34671" dir="5400000">
                    <a:srgbClr val="000000"/>
                  </a:outerShdw>
                </a:effectLst>
              </a:defRPr>
            </a:lvl1pPr>
          </a:lstStyle>
          <a:p>
            <a:pPr/>
            <a:r>
              <a:t>Theme - Each year the paper is based around a certain theme</a:t>
            </a:r>
          </a:p>
        </p:txBody>
      </p:sp>
      <p:sp>
        <p:nvSpPr>
          <p:cNvPr id="138" name="2019 - Feeding Our Imaginations…"/>
          <p:cNvSpPr txBox="1"/>
          <p:nvPr>
            <p:ph type="body" sz="half" idx="1"/>
          </p:nvPr>
        </p:nvSpPr>
        <p:spPr>
          <a:prstGeom prst="rect">
            <a:avLst/>
          </a:prstGeom>
        </p:spPr>
        <p:txBody>
          <a:bodyPr/>
          <a:lstStyle/>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2019 - Feeding Our Imaginations</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2018 - Young Writers</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2017 - Different Worlds</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2016 - Journeys</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2015 - Challenges</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2014 - Influence</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2013 - Story-telling</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2012 - Memory</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2011 - Mystery</a:t>
            </a:r>
          </a:p>
          <a:p>
            <a:pPr marL="200025" indent="-200025" defTabSz="262889">
              <a:spcBef>
                <a:spcPts val="1600"/>
              </a:spcBef>
              <a:buBlip>
                <a:blip r:embed="rId3"/>
              </a:buBlip>
              <a:defRPr sz="2384">
                <a:solidFill>
                  <a:schemeClr val="accent3">
                    <a:satOff val="18648"/>
                    <a:lumOff val="5971"/>
                  </a:schemeClr>
                </a:solidFill>
                <a:effectLst>
                  <a:outerShdw sx="100000" sy="100000" kx="0" ky="0" algn="b" rotWithShape="0" blurRad="22860" dist="17144" dir="5400000">
                    <a:srgbClr val="000000"/>
                  </a:outerShdw>
                </a:effectLst>
              </a:defRPr>
            </a:pPr>
            <a:r>
              <a:t>2010 - The Future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Image" descr="Image"/>
          <p:cNvPicPr>
            <a:picLocks noChangeAspect="0"/>
          </p:cNvPicPr>
          <p:nvPr>
            <p:ph type="pic" idx="13"/>
          </p:nvPr>
        </p:nvPicPr>
        <p:blipFill>
          <a:blip r:embed="rId2">
            <a:extLst/>
          </a:blip>
          <a:stretch>
            <a:fillRect/>
          </a:stretch>
        </p:blipFill>
        <p:spPr>
          <a:xfrm>
            <a:off x="6561791" y="1213136"/>
            <a:ext cx="6498247" cy="7797295"/>
          </a:xfrm>
          <a:prstGeom prst="rect">
            <a:avLst/>
          </a:prstGeom>
        </p:spPr>
      </p:pic>
      <p:sp>
        <p:nvSpPr>
          <p:cNvPr id="141" name="Title"/>
          <p:cNvSpPr txBox="1"/>
          <p:nvPr>
            <p:ph type="title"/>
          </p:nvPr>
        </p:nvSpPr>
        <p:spPr>
          <a:xfrm>
            <a:off x="787400" y="1243409"/>
            <a:ext cx="5638800" cy="140891"/>
          </a:xfrm>
          <a:prstGeom prst="rect">
            <a:avLst/>
          </a:prstGeom>
        </p:spPr>
        <p:txBody>
          <a:bodyPr/>
          <a:lstStyle/>
          <a:p>
            <a:pPr defTabSz="233679">
              <a:defRPr sz="2880">
                <a:effectLst>
                  <a:outerShdw sx="100000" sy="100000" kx="0" ky="0" algn="b" rotWithShape="0" blurRad="20320" dist="15240" dir="5400000">
                    <a:srgbClr val="000000"/>
                  </a:outerShdw>
                </a:effectLst>
              </a:defRPr>
            </a:pPr>
          </a:p>
        </p:txBody>
      </p:sp>
      <p:sp>
        <p:nvSpPr>
          <p:cNvPr id="142" name="2009 - Decisions…"/>
          <p:cNvSpPr txBox="1"/>
          <p:nvPr>
            <p:ph type="body" sz="half" idx="1"/>
          </p:nvPr>
        </p:nvSpPr>
        <p:spPr>
          <a:xfrm>
            <a:off x="1024466" y="1286933"/>
            <a:ext cx="5638801" cy="7518401"/>
          </a:xfrm>
          <a:prstGeom prst="rect">
            <a:avLst/>
          </a:prstGeom>
        </p:spPr>
        <p:txBody>
          <a:bodyPr/>
          <a:lstStyle/>
          <a:p>
            <a:pPr>
              <a:lnSpc>
                <a:spcPct val="120000"/>
              </a:lnSpc>
              <a:defRPr sz="4600">
                <a:solidFill>
                  <a:schemeClr val="accent3">
                    <a:satOff val="18648"/>
                    <a:lumOff val="5971"/>
                  </a:schemeClr>
                </a:solidFill>
              </a:defRPr>
            </a:pPr>
            <a:r>
              <a:t>2009 - Decisions</a:t>
            </a:r>
          </a:p>
          <a:p>
            <a:pPr>
              <a:lnSpc>
                <a:spcPct val="120000"/>
              </a:lnSpc>
              <a:defRPr sz="4600">
                <a:solidFill>
                  <a:schemeClr val="accent3">
                    <a:satOff val="18648"/>
                    <a:lumOff val="5971"/>
                  </a:schemeClr>
                </a:solidFill>
              </a:defRPr>
            </a:pPr>
            <a:r>
              <a:t>2008 - Identity</a:t>
            </a:r>
          </a:p>
          <a:p>
            <a:pPr>
              <a:lnSpc>
                <a:spcPct val="120000"/>
              </a:lnSpc>
              <a:defRPr sz="4600">
                <a:solidFill>
                  <a:schemeClr val="accent3">
                    <a:satOff val="18648"/>
                    <a:lumOff val="5971"/>
                  </a:schemeClr>
                </a:solidFill>
              </a:defRPr>
            </a:pPr>
            <a:r>
              <a:t>2007 - Change</a:t>
            </a:r>
          </a:p>
          <a:p>
            <a:pPr>
              <a:lnSpc>
                <a:spcPct val="120000"/>
              </a:lnSpc>
              <a:defRPr sz="4600">
                <a:solidFill>
                  <a:schemeClr val="accent3">
                    <a:satOff val="18648"/>
                    <a:lumOff val="5971"/>
                  </a:schemeClr>
                </a:solidFill>
              </a:defRPr>
            </a:pPr>
            <a:r>
              <a:t>2006 - Pretence</a:t>
            </a:r>
          </a:p>
          <a:p>
            <a:pPr>
              <a:lnSpc>
                <a:spcPct val="120000"/>
              </a:lnSpc>
              <a:defRPr sz="4600">
                <a:solidFill>
                  <a:schemeClr val="accent3">
                    <a:satOff val="18648"/>
                    <a:lumOff val="5971"/>
                  </a:schemeClr>
                </a:solidFill>
              </a:defRPr>
            </a:pPr>
            <a:r>
              <a:t>2005 - Ordinary Lives</a:t>
            </a:r>
          </a:p>
          <a:p>
            <a:pPr>
              <a:lnSpc>
                <a:spcPct val="120000"/>
              </a:lnSpc>
              <a:defRPr sz="4600">
                <a:solidFill>
                  <a:schemeClr val="accent3">
                    <a:satOff val="18648"/>
                    <a:lumOff val="5971"/>
                  </a:schemeClr>
                </a:solidFill>
              </a:defRPr>
            </a:pPr>
            <a:r>
              <a:t>2004 - Work and Play</a:t>
            </a:r>
          </a:p>
          <a:p>
            <a:pPr>
              <a:lnSpc>
                <a:spcPct val="120000"/>
              </a:lnSpc>
              <a:defRPr sz="4600">
                <a:solidFill>
                  <a:schemeClr val="accent3">
                    <a:satOff val="18648"/>
                    <a:lumOff val="5971"/>
                  </a:schemeClr>
                </a:solidFill>
              </a:defRPr>
            </a:pPr>
            <a:r>
              <a:t>2003 - Journeys</a:t>
            </a:r>
          </a:p>
          <a:p>
            <a:pPr>
              <a:lnSpc>
                <a:spcPct val="120000"/>
              </a:lnSpc>
              <a:defRPr sz="4600">
                <a:solidFill>
                  <a:schemeClr val="accent3">
                    <a:satOff val="18648"/>
                    <a:lumOff val="5971"/>
                  </a:schemeClr>
                </a:solidFill>
              </a:defRPr>
            </a:pPr>
            <a:r>
              <a:t>2002 - Family</a:t>
            </a:r>
          </a:p>
          <a:p>
            <a:pPr>
              <a:lnSpc>
                <a:spcPct val="120000"/>
              </a:lnSpc>
              <a:defRPr sz="4600">
                <a:solidFill>
                  <a:schemeClr val="accent3">
                    <a:satOff val="18648"/>
                    <a:lumOff val="5971"/>
                  </a:schemeClr>
                </a:solidFill>
              </a:defRPr>
            </a:pPr>
            <a:r>
              <a:t>2001 - Irishness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 descr="Image"/>
          <p:cNvPicPr>
            <a:picLocks noChangeAspect="0"/>
          </p:cNvPicPr>
          <p:nvPr>
            <p:ph type="pic" idx="13"/>
          </p:nvPr>
        </p:nvPicPr>
        <p:blipFill>
          <a:blip r:embed="rId2">
            <a:extLst/>
          </a:blip>
          <a:stretch>
            <a:fillRect/>
          </a:stretch>
        </p:blipFill>
        <p:spPr>
          <a:xfrm>
            <a:off x="7023100" y="2565400"/>
            <a:ext cx="5397500" cy="6121400"/>
          </a:xfrm>
          <a:prstGeom prst="rect">
            <a:avLst/>
          </a:prstGeom>
        </p:spPr>
      </p:pic>
      <p:sp>
        <p:nvSpPr>
          <p:cNvPr id="145" name="Approaching the Paper"/>
          <p:cNvSpPr txBox="1"/>
          <p:nvPr>
            <p:ph type="title"/>
          </p:nvPr>
        </p:nvSpPr>
        <p:spPr>
          <a:prstGeom prst="rect">
            <a:avLst/>
          </a:prstGeom>
        </p:spPr>
        <p:txBody>
          <a:bodyPr/>
          <a:lstStyle/>
          <a:p>
            <a:pPr/>
            <a:r>
              <a:t>Approaching the Paper</a:t>
            </a:r>
          </a:p>
        </p:txBody>
      </p:sp>
      <p:sp>
        <p:nvSpPr>
          <p:cNvPr id="146" name="Check the theme. It will be in capital letters on the front page of the exam booklet. The comprehensions will be based on this theme and the compositions will be based on the comprehensions."/>
          <p:cNvSpPr txBox="1"/>
          <p:nvPr>
            <p:ph type="body" sz="half" idx="1"/>
          </p:nvPr>
        </p:nvSpPr>
        <p:spPr>
          <a:prstGeom prst="rect">
            <a:avLst/>
          </a:prstGeom>
        </p:spPr>
        <p:txBody>
          <a:bodyPr/>
          <a:lstStyle>
            <a:lvl1pPr>
              <a:buBlip>
                <a:blip r:embed="rId3"/>
              </a:buBlip>
            </a:lvl1pPr>
          </a:lstStyle>
          <a:p>
            <a:pPr/>
            <a:r>
              <a:t>Check the theme. It will be in capital letters on the front page of the exam booklet. The comprehensions will be based on this theme and the compositions will be based on the comprehensions.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hoose your Comp B task first as some tasks will suit you better than others. When you have selected this, cross out the Comp A answers so you do not answer them on that comprehension text.…"/>
          <p:cNvSpPr txBox="1"/>
          <p:nvPr>
            <p:ph type="body" idx="1"/>
          </p:nvPr>
        </p:nvSpPr>
        <p:spPr>
          <a:prstGeom prst="rect">
            <a:avLst/>
          </a:prstGeom>
        </p:spPr>
        <p:txBody>
          <a:bodyPr/>
          <a:lstStyle/>
          <a:p>
            <a:pPr marL="413384" indent="-413384" defTabSz="543305">
              <a:spcBef>
                <a:spcPts val="3300"/>
              </a:spcBef>
              <a:buBlip>
                <a:blip r:embed="rId2"/>
              </a:buBlip>
              <a:defRPr sz="3348">
                <a:effectLst>
                  <a:outerShdw sx="100000" sy="100000" kx="0" ky="0" algn="b" rotWithShape="0" blurRad="47244" dist="35433" dir="5400000">
                    <a:srgbClr val="000000"/>
                  </a:outerShdw>
                </a:effectLst>
              </a:defRPr>
            </a:pPr>
            <a:r>
              <a:t>Choose your Comp B task first as some tasks will suit you better than others. When you have selected this, cross out the Comp A answers so you do not answer them on that comprehension text.</a:t>
            </a:r>
          </a:p>
          <a:p>
            <a:pPr marL="413384" indent="-413384" defTabSz="543305">
              <a:spcBef>
                <a:spcPts val="3300"/>
              </a:spcBef>
              <a:buBlip>
                <a:blip r:embed="rId2"/>
              </a:buBlip>
              <a:defRPr sz="3348">
                <a:effectLst>
                  <a:outerShdw sx="100000" sy="100000" kx="0" ky="0" algn="b" rotWithShape="0" blurRad="47244" dist="35433" dir="5400000">
                    <a:srgbClr val="000000"/>
                  </a:outerShdw>
                </a:effectLst>
              </a:defRPr>
            </a:pPr>
            <a:r>
              <a:t>When choosing which Comp A questions you will answer, consider the visual text and the style question. For example, you may like answering on the visual text or be more confident about answering a style question on discursive language rather than narrative language.</a:t>
            </a:r>
          </a:p>
          <a:p>
            <a:pPr marL="413384" indent="-413384" defTabSz="543305">
              <a:spcBef>
                <a:spcPts val="3300"/>
              </a:spcBef>
              <a:buBlip>
                <a:blip r:embed="rId2"/>
              </a:buBlip>
              <a:defRPr sz="3348">
                <a:effectLst>
                  <a:outerShdw sx="100000" sy="100000" kx="0" ky="0" algn="b" rotWithShape="0" blurRad="47244" dist="35433" dir="5400000">
                    <a:srgbClr val="000000"/>
                  </a:outerShdw>
                </a:effectLst>
              </a:defRPr>
            </a:pPr>
            <a:r>
              <a:t>More detailed instructions on approaching Comp A and B questions can be found in other slideshows on this website.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